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9" r:id="rId13"/>
    <p:sldId id="270" r:id="rId14"/>
  </p:sldIdLst>
  <p:sldSz cx="9144000" cy="5143500" type="screen16x9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Raleway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87A089-76EA-4F02-8738-C9D794CFCF50}">
  <a:tblStyle styleId="{D087A089-76EA-4F02-8738-C9D794CFCF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3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d92a83c6cd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2d92a83c6cd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d92a83c6cd_0_2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d92a83c6cd_0_2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d92a83c6cd_0_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d92a83c6cd_0_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f88252dc4_0_15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1f88252dc4_0_15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d92a83c6cd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d92a83c6cd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92a83c6cd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d92a83c6cd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d92a83c6cd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d92a83c6cd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d92a83c6c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d92a83c6c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d92a83c6cd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d92a83c6cd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d92a83c6cd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d92a83c6cd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d92a83c6cd_0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d92a83c6cd_0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1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6" name="Google Shape;116;p11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1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8" name="Google Shape;118;p11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" name="Google Shape;124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9" name="Google Shape;129;p12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2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2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6" name="Google Shape;136;p13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7" name="Google Shape;137;p13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8" name="Google Shape;138;p13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4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5" name="Google Shape;145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7" name="Google Shape;147;p1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8" name="Google Shape;148;p1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1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>
            <a:spLocks noGrp="1"/>
          </p:cNvSpPr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lang="en-GB" sz="600"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sz="6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1">
  <p:cSld name="SECTION_HEADER_2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69" name="Google Shape;169;p17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0" name="Google Shape;170;p17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1" name="Google Shape;171;p17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_alt1">
  <p:cSld name="TITLE_1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3" descr="shutterstock_429987889_edited.jpg"/>
          <p:cNvPicPr preferRelativeResize="0"/>
          <p:nvPr/>
        </p:nvPicPr>
        <p:blipFill rotWithShape="1">
          <a:blip r:embed="rId2">
            <a:alphaModFix/>
          </a:blip>
          <a:srcRect t="21799" b="23591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" name="Google Shape;31;p3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" name="Google Shape;32;p3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" name="Google Shape;33;p3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4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" name="Google Shape;42;p4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" name="Google Shape;43;p4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" name="Google Shape;49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" name="Google Shape;53;p5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" name="Google Shape;54;p5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5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dy only">
  <p:cSld name="TITLE_AND_BODY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6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" name="Google Shape;61;p6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62;p6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_alt2">
  <p:cSld name="TITLE_AND_BODY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7" descr="shutterstock_31891705.jpg"/>
          <p:cNvPicPr preferRelativeResize="0"/>
          <p:nvPr/>
        </p:nvPicPr>
        <p:blipFill rotWithShape="1">
          <a:blip r:embed="rId2">
            <a:alphaModFix/>
          </a:blip>
          <a:srcRect t="11971" b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r:id="rId3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7">
            <a:hlinkClick r:id="rId3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7">
            <a:hlinkClick r:id="rId3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7">
            <a:hlinkClick r:id="rId3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7"/>
          <p:cNvSpPr txBox="1">
            <a:spLocks noGrp="1"/>
          </p:cNvSpPr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8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0" name="Google Shape;80;p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" name="Google Shape;83;p8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8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8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4" name="Google Shape;94;p9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5" name="Google Shape;95;p9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9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r:id="rId2" action="ppaction://hlinksldjump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6" name="Google Shape;106;p10">
            <a:hlinkClick r:id="rId2" action="ppaction://hlinksldjump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" name="Google Shape;107;p10">
            <a:hlinkClick r:id="rId2" action="ppaction://hlinksldjump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" name="Google Shape;108;p10">
            <a:hlinkClick r:id="rId2" action="ppaction://hlinksldjump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rgbClr val="66666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6071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Marketing</a:t>
            </a:r>
            <a:endParaRPr sz="4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Campaign Report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77" name="Google Shape;177;p18"/>
          <p:cNvSpPr txBox="1">
            <a:spLocks noGrp="1"/>
          </p:cNvSpPr>
          <p:nvPr>
            <p:ph type="subTitle" idx="1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2"/>
                </a:solidFill>
              </a:rPr>
              <a:t>Exploratory Data Analysis</a:t>
            </a:r>
            <a:endParaRPr sz="1800" b="1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7"/>
          <p:cNvSpPr txBox="1"/>
          <p:nvPr/>
        </p:nvSpPr>
        <p:spPr>
          <a:xfrm>
            <a:off x="232975" y="427450"/>
            <a:ext cx="557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Market Trend - Click Through Rate (CTR)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6321128" y="899600"/>
            <a:ext cx="2804100" cy="38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Insight:</a:t>
            </a:r>
            <a:b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</a:t>
            </a:r>
            <a:r>
              <a:rPr lang="en-GB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Initial Decline (January - June 2021) </a:t>
            </a:r>
            <a: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reaching the lowest point (~9.90%) in June.</a:t>
            </a:r>
            <a:endParaRPr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</a:t>
            </a:r>
            <a:r>
              <a:rPr lang="en-GB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Sharp Recovery (July - October 2021) </a:t>
            </a:r>
            <a: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reaching its highest (~10.07%) in </a:t>
            </a:r>
            <a:r>
              <a:rPr lang="en-GB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October</a:t>
            </a:r>
            <a: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This suggests:</a:t>
            </a:r>
            <a:endParaRPr b="1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</a:pPr>
            <a: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Improved engagement through </a:t>
            </a:r>
            <a:r>
              <a:rPr lang="en-GB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better creatives &amp; messaging</a:t>
            </a:r>
            <a: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●"/>
            </a:pPr>
            <a:r>
              <a:rPr lang="en-GB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Increased seasonal demand</a:t>
            </a:r>
            <a: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5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B434AA8-E604-4154-A841-6E5656D3CF60}"/>
              </a:ext>
            </a:extLst>
          </p:cNvPr>
          <p:cNvGrpSpPr/>
          <p:nvPr/>
        </p:nvGrpSpPr>
        <p:grpSpPr>
          <a:xfrm>
            <a:off x="6644064" y="97900"/>
            <a:ext cx="2042625" cy="1120800"/>
            <a:chOff x="6693225" y="297850"/>
            <a:chExt cx="2042625" cy="1120800"/>
          </a:xfrm>
        </p:grpSpPr>
        <p:sp>
          <p:nvSpPr>
            <p:cNvPr id="276" name="Google Shape;276;p27"/>
            <p:cNvSpPr/>
            <p:nvPr/>
          </p:nvSpPr>
          <p:spPr>
            <a:xfrm>
              <a:off x="7569450" y="297850"/>
              <a:ext cx="1166400" cy="11208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7000925" y="362650"/>
              <a:ext cx="1053900" cy="991200"/>
            </a:xfrm>
            <a:prstGeom prst="ellipse">
              <a:avLst/>
            </a:prstGeom>
            <a:solidFill>
              <a:srgbClr val="FF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7090473" y="427450"/>
              <a:ext cx="874800" cy="8616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6693225" y="554950"/>
              <a:ext cx="636300" cy="606600"/>
            </a:xfrm>
            <a:prstGeom prst="ellipse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282" name="Google Shape;2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612" y="873850"/>
            <a:ext cx="5912879" cy="339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0"/>
          <p:cNvSpPr/>
          <p:nvPr/>
        </p:nvSpPr>
        <p:spPr>
          <a:xfrm>
            <a:off x="8480850" y="362650"/>
            <a:ext cx="1166400" cy="1120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30"/>
          <p:cNvSpPr/>
          <p:nvPr/>
        </p:nvSpPr>
        <p:spPr>
          <a:xfrm>
            <a:off x="8675525" y="2382725"/>
            <a:ext cx="1053900" cy="991200"/>
          </a:xfrm>
          <a:prstGeom prst="ellipse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30"/>
          <p:cNvSpPr/>
          <p:nvPr/>
        </p:nvSpPr>
        <p:spPr>
          <a:xfrm>
            <a:off x="8675523" y="1521125"/>
            <a:ext cx="874800" cy="861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30"/>
          <p:cNvSpPr txBox="1"/>
          <p:nvPr/>
        </p:nvSpPr>
        <p:spPr>
          <a:xfrm>
            <a:off x="189700" y="131800"/>
            <a:ext cx="621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-GB" sz="18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Recommendations Based on Analysis</a:t>
            </a:r>
            <a:endParaRPr sz="18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9" name="Google Shape;319;p30"/>
          <p:cNvSpPr/>
          <p:nvPr/>
        </p:nvSpPr>
        <p:spPr>
          <a:xfrm>
            <a:off x="8848900" y="3390900"/>
            <a:ext cx="636300" cy="606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30"/>
          <p:cNvSpPr txBox="1"/>
          <p:nvPr/>
        </p:nvSpPr>
        <p:spPr>
          <a:xfrm>
            <a:off x="169048" y="593500"/>
            <a:ext cx="8132700" cy="4019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AutoNum type="arabicPeriod"/>
            </a:pPr>
            <a:r>
              <a:rPr lang="en-GB" sz="13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Increase Investment in High-ROI Campaigns</a:t>
            </a:r>
            <a:endParaRPr sz="1300" b="1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Campaigns with an </a:t>
            </a:r>
            <a:r>
              <a:rPr lang="en-GB" sz="13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ROI above 5.0</a:t>
            </a: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should receive higher budget allocation as they demonstrate strong returns.</a:t>
            </a:r>
            <a:endParaRPr sz="13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Reduce spending on campaigns with an </a:t>
            </a:r>
            <a:r>
              <a:rPr lang="en-GB" sz="13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ROI below 2.0</a:t>
            </a: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, as they may not be cost-effective.</a:t>
            </a:r>
            <a:endParaRPr sz="13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AutoNum type="arabicPeriod"/>
            </a:pPr>
            <a:r>
              <a:rPr lang="en-GB" sz="13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Enhance Click-Through Rate (CTR) with Better Targeting</a:t>
            </a:r>
            <a:endParaRPr sz="1300" b="1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Campaigns with </a:t>
            </a:r>
            <a:r>
              <a:rPr lang="en-GB" sz="13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CTR above 10%</a:t>
            </a: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indicate high engagement and should be expanded to similar audience segments.</a:t>
            </a:r>
            <a:endParaRPr sz="13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AutoNum type="arabicPeriod"/>
            </a:pPr>
            <a:r>
              <a:rPr lang="en-GB" sz="13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Refine Location-Based Marketing Strategies</a:t>
            </a:r>
            <a:endParaRPr sz="1300" b="1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Cities like </a:t>
            </a:r>
            <a:r>
              <a:rPr lang="en-GB" sz="13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Miami and Los Angeles</a:t>
            </a: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had the highest </a:t>
            </a:r>
            <a:r>
              <a:rPr lang="en-GB" sz="13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CTR (~10%) and ROI (~5.0+),</a:t>
            </a: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indicating strong audience engagement.</a:t>
            </a:r>
            <a:endParaRPr sz="13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Locations with </a:t>
            </a:r>
            <a:r>
              <a:rPr lang="en-GB" sz="13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lower CTR (&lt;7%)</a:t>
            </a: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need more localized content or different targeting approaches.</a:t>
            </a:r>
            <a:endParaRPr sz="13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AutoNum type="arabicPeriod"/>
            </a:pPr>
            <a:r>
              <a:rPr lang="en-GB" sz="13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Target High-Performing Demographics More Effectively</a:t>
            </a:r>
            <a:endParaRPr sz="1300" b="1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Campaigns targeting </a:t>
            </a:r>
            <a:r>
              <a:rPr lang="en-GB" sz="13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Women 25-34 and Men 18-24</a:t>
            </a: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had the highest CTR (~14%), making them ideal segments for expansion.</a:t>
            </a:r>
            <a:endParaRPr sz="13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aleway"/>
              <a:buChar char="○"/>
            </a:pPr>
            <a:r>
              <a:rPr lang="en-GB" sz="13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Age groups or demographics with lower engagement should be re-evaluated for content relevance and platform suitability.</a:t>
            </a:r>
            <a:endParaRPr sz="13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/>
          <p:nvPr/>
        </p:nvSpPr>
        <p:spPr>
          <a:xfrm>
            <a:off x="8480850" y="362650"/>
            <a:ext cx="1166400" cy="1120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6" name="Google Shape;326;p31"/>
          <p:cNvSpPr/>
          <p:nvPr/>
        </p:nvSpPr>
        <p:spPr>
          <a:xfrm>
            <a:off x="8675525" y="2382725"/>
            <a:ext cx="1053900" cy="991200"/>
          </a:xfrm>
          <a:prstGeom prst="ellipse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7" name="Google Shape;327;p31"/>
          <p:cNvSpPr/>
          <p:nvPr/>
        </p:nvSpPr>
        <p:spPr>
          <a:xfrm>
            <a:off x="8675523" y="1521125"/>
            <a:ext cx="874800" cy="861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8" name="Google Shape;328;p31"/>
          <p:cNvSpPr txBox="1"/>
          <p:nvPr/>
        </p:nvSpPr>
        <p:spPr>
          <a:xfrm>
            <a:off x="330400" y="692200"/>
            <a:ext cx="621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Conclusion</a:t>
            </a:r>
            <a:endParaRPr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9" name="Google Shape;329;p31"/>
          <p:cNvSpPr/>
          <p:nvPr/>
        </p:nvSpPr>
        <p:spPr>
          <a:xfrm>
            <a:off x="8848900" y="3390900"/>
            <a:ext cx="636300" cy="606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31"/>
          <p:cNvSpPr txBox="1"/>
          <p:nvPr/>
        </p:nvSpPr>
        <p:spPr>
          <a:xfrm>
            <a:off x="276275" y="1330100"/>
            <a:ext cx="8132700" cy="29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AutoNum type="arabicPeriod"/>
            </a:pPr>
            <a:r>
              <a:rPr lang="en-GB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This analysis provided valuable insights into key performance metrics such as </a:t>
            </a:r>
            <a:r>
              <a:rPr lang="en-GB" sz="15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ROI, CTR, CPC, and conversion rates</a:t>
            </a:r>
            <a:r>
              <a:rPr lang="en-GB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, helping identify high-performing campaigns, audience segments, and locations. By leveraging data-driven strategies, businesses can </a:t>
            </a:r>
            <a:r>
              <a:rPr lang="en-GB" sz="15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optimize marketing spend, refine audience targeting, and maximize returns.</a:t>
            </a:r>
            <a:endParaRPr sz="15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AutoNum type="arabicPeriod"/>
            </a:pPr>
            <a:r>
              <a:rPr lang="en-GB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findings emphasize the importance of </a:t>
            </a:r>
            <a:r>
              <a:rPr lang="en-GB" sz="15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investing in top-performing campaigns, reallocating budget based on ROI, and continuously optimizing ad creatives and bidding strategies.</a:t>
            </a:r>
            <a:r>
              <a:rPr lang="en-GB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Locations and demographics with </a:t>
            </a:r>
            <a:r>
              <a:rPr lang="en-GB" sz="15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higher engagement and conversion rates</a:t>
            </a:r>
            <a:r>
              <a:rPr lang="en-GB" sz="15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should be prioritized, while underperforming campaigns require strategic adjustments.</a:t>
            </a:r>
            <a:endParaRPr sz="15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>
            <a:off x="844175" y="1318650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754200" y="1853850"/>
            <a:ext cx="76356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This presentation is aim at generating insightful analytics to optimize marketing strategies, by addressing </a:t>
            </a:r>
            <a:r>
              <a:rPr lang="en-GB" sz="1800">
                <a:solidFill>
                  <a:schemeClr val="lt1"/>
                </a:solidFill>
              </a:rPr>
              <a:t>the factors affecting </a:t>
            </a:r>
            <a:r>
              <a:rPr lang="en-GB" sz="1800" b="1">
                <a:solidFill>
                  <a:schemeClr val="lt1"/>
                </a:solidFill>
              </a:rPr>
              <a:t>Return on Investment (ROI)</a:t>
            </a:r>
            <a:r>
              <a:rPr lang="en-GB" sz="1800">
                <a:solidFill>
                  <a:schemeClr val="lt1"/>
                </a:solidFill>
              </a:rPr>
              <a:t> and </a:t>
            </a:r>
            <a:r>
              <a:rPr lang="en-GB" sz="1800" b="1">
                <a:solidFill>
                  <a:schemeClr val="lt1"/>
                </a:solidFill>
              </a:rPr>
              <a:t>Click-Through Rate (CTR)</a:t>
            </a:r>
            <a:r>
              <a:rPr lang="en-GB" sz="1800">
                <a:solidFill>
                  <a:schemeClr val="lt1"/>
                </a:solidFill>
              </a:rPr>
              <a:t> across different campaigns, companies, and target audiences. By leveraging data visualization and statistical techniques, we aim to identify trends, patterns, and areas for improvement.</a:t>
            </a:r>
            <a:endParaRPr sz="18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4" name="Google Shape;184;p19"/>
          <p:cNvSpPr/>
          <p:nvPr/>
        </p:nvSpPr>
        <p:spPr>
          <a:xfrm rot="2322866">
            <a:off x="6346505" y="4356100"/>
            <a:ext cx="3685250" cy="4684887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5" name="Google Shape;185;p19"/>
          <p:cNvSpPr/>
          <p:nvPr/>
        </p:nvSpPr>
        <p:spPr>
          <a:xfrm rot="2322866">
            <a:off x="5921205" y="4356100"/>
            <a:ext cx="3685250" cy="4684887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6" name="Google Shape;186;p19"/>
          <p:cNvSpPr/>
          <p:nvPr/>
        </p:nvSpPr>
        <p:spPr>
          <a:xfrm rot="2322866">
            <a:off x="5429455" y="4356100"/>
            <a:ext cx="3685250" cy="4684887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19"/>
          <p:cNvSpPr/>
          <p:nvPr/>
        </p:nvSpPr>
        <p:spPr>
          <a:xfrm rot="2322866">
            <a:off x="-3349870" y="-995425"/>
            <a:ext cx="3685250" cy="4684887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19"/>
          <p:cNvSpPr/>
          <p:nvPr/>
        </p:nvSpPr>
        <p:spPr>
          <a:xfrm rot="2322866">
            <a:off x="-3775170" y="-995425"/>
            <a:ext cx="3685250" cy="4684887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9" name="Google Shape;189;p19"/>
          <p:cNvSpPr/>
          <p:nvPr/>
        </p:nvSpPr>
        <p:spPr>
          <a:xfrm rot="2322866">
            <a:off x="-4266920" y="-995425"/>
            <a:ext cx="3685250" cy="4684887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0"/>
          <p:cNvSpPr txBox="1">
            <a:spLocks noGrp="1"/>
          </p:cNvSpPr>
          <p:nvPr>
            <p:ph type="title"/>
          </p:nvPr>
        </p:nvSpPr>
        <p:spPr>
          <a:xfrm>
            <a:off x="283650" y="830225"/>
            <a:ext cx="71100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Analysis Overview</a:t>
            </a:r>
            <a:endParaRPr/>
          </a:p>
        </p:txBody>
      </p:sp>
      <p:sp>
        <p:nvSpPr>
          <p:cNvPr id="195" name="Google Shape;195;p20"/>
          <p:cNvSpPr txBox="1"/>
          <p:nvPr/>
        </p:nvSpPr>
        <p:spPr>
          <a:xfrm>
            <a:off x="283650" y="1365425"/>
            <a:ext cx="8576700" cy="20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GB" sz="1800" b="1">
                <a:solidFill>
                  <a:schemeClr val="lt1"/>
                </a:solidFill>
              </a:rPr>
            </a:br>
            <a: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 Identify high-performing campaigns</a:t>
            </a:r>
            <a:b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 Analyze factors affecting ROI &amp; CTR</a:t>
            </a:r>
            <a:b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 Explore demographic trends</a:t>
            </a:r>
            <a:b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 Provide optimization strategies</a:t>
            </a:r>
            <a:endParaRPr sz="1800"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6" name="Google Shape;196;p20"/>
          <p:cNvSpPr/>
          <p:nvPr/>
        </p:nvSpPr>
        <p:spPr>
          <a:xfrm rot="2322866">
            <a:off x="7296905" y="2236275"/>
            <a:ext cx="3685250" cy="4684887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0"/>
          <p:cNvSpPr/>
          <p:nvPr/>
        </p:nvSpPr>
        <p:spPr>
          <a:xfrm rot="2322866">
            <a:off x="4764930" y="3209500"/>
            <a:ext cx="3685250" cy="4684887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0"/>
          <p:cNvSpPr/>
          <p:nvPr/>
        </p:nvSpPr>
        <p:spPr>
          <a:xfrm rot="2322866">
            <a:off x="2551105" y="3991625"/>
            <a:ext cx="3685250" cy="4684887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0"/>
          <p:cNvSpPr/>
          <p:nvPr/>
        </p:nvSpPr>
        <p:spPr>
          <a:xfrm rot="2322866">
            <a:off x="4764930" y="3503425"/>
            <a:ext cx="3685250" cy="4684887"/>
          </a:xfrm>
          <a:prstGeom prst="rect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1"/>
          <p:cNvSpPr/>
          <p:nvPr/>
        </p:nvSpPr>
        <p:spPr>
          <a:xfrm>
            <a:off x="7569450" y="297850"/>
            <a:ext cx="1166400" cy="1120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5" name="Google Shape;205;p21"/>
          <p:cNvSpPr/>
          <p:nvPr/>
        </p:nvSpPr>
        <p:spPr>
          <a:xfrm>
            <a:off x="6986125" y="427450"/>
            <a:ext cx="874800" cy="8616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6" name="Google Shape;206;p21"/>
          <p:cNvSpPr/>
          <p:nvPr/>
        </p:nvSpPr>
        <p:spPr>
          <a:xfrm>
            <a:off x="6601675" y="554950"/>
            <a:ext cx="636300" cy="6066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93525" y="427450"/>
            <a:ext cx="7695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Estimated Revenue Distribution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8" name="Google Shape;208;p21"/>
          <p:cNvSpPr txBox="1"/>
          <p:nvPr/>
        </p:nvSpPr>
        <p:spPr>
          <a:xfrm>
            <a:off x="200400" y="842950"/>
            <a:ext cx="6119496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 i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Given that, Revenue=(ROI × Acquisition Cost) + Acquisition Cost</a:t>
            </a:r>
            <a:endParaRPr sz="1300" b="1" i="1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9" name="Google Shape;2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400" y="1227850"/>
            <a:ext cx="6297624" cy="361075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1"/>
          <p:cNvSpPr txBox="1"/>
          <p:nvPr/>
        </p:nvSpPr>
        <p:spPr>
          <a:xfrm>
            <a:off x="6498025" y="1652300"/>
            <a:ext cx="2542200" cy="2954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Insight:</a:t>
            </a:r>
            <a:endParaRPr sz="1500" b="1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 </a:t>
            </a: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 The mean revenue is around $75,000, with a right-skewed distribution.  </a:t>
            </a:r>
            <a:endParaRPr sz="15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 ✅ Majority of revenue falls between $25,000 - $125,000.  </a:t>
            </a:r>
            <a:endParaRPr sz="15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 ✅ Some campaigns achieved $175,000+ revenue, indicating high-potential strategies.  </a:t>
            </a:r>
            <a:endParaRPr sz="15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1" name="Google Shape;211;p21"/>
          <p:cNvSpPr/>
          <p:nvPr/>
        </p:nvSpPr>
        <p:spPr>
          <a:xfrm>
            <a:off x="7569450" y="297850"/>
            <a:ext cx="1166400" cy="1120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1"/>
          <p:cNvSpPr/>
          <p:nvPr/>
        </p:nvSpPr>
        <p:spPr>
          <a:xfrm>
            <a:off x="7090473" y="427450"/>
            <a:ext cx="874800" cy="861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3" name="Google Shape;213;p21"/>
          <p:cNvSpPr/>
          <p:nvPr/>
        </p:nvSpPr>
        <p:spPr>
          <a:xfrm>
            <a:off x="6693225" y="554950"/>
            <a:ext cx="636300" cy="606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2"/>
          <p:cNvSpPr txBox="1"/>
          <p:nvPr/>
        </p:nvSpPr>
        <p:spPr>
          <a:xfrm>
            <a:off x="283650" y="746050"/>
            <a:ext cx="62886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High-Performing Campaigns by ROI &amp; Revenue</a:t>
            </a:r>
            <a:endParaRPr sz="18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9" name="Google Shape;219;p22"/>
          <p:cNvSpPr/>
          <p:nvPr/>
        </p:nvSpPr>
        <p:spPr>
          <a:xfrm>
            <a:off x="7569450" y="297850"/>
            <a:ext cx="1166400" cy="1120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0" name="Google Shape;220;p22"/>
          <p:cNvSpPr/>
          <p:nvPr/>
        </p:nvSpPr>
        <p:spPr>
          <a:xfrm>
            <a:off x="6986125" y="427450"/>
            <a:ext cx="874800" cy="861600"/>
          </a:xfrm>
          <a:prstGeom prst="ellipse">
            <a:avLst/>
          </a:prstGeom>
          <a:solidFill>
            <a:srgbClr val="008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1" name="Google Shape;221;p22"/>
          <p:cNvSpPr/>
          <p:nvPr/>
        </p:nvSpPr>
        <p:spPr>
          <a:xfrm>
            <a:off x="6601675" y="554950"/>
            <a:ext cx="636300" cy="606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22" name="Google Shape;222;p22"/>
          <p:cNvGraphicFramePr/>
          <p:nvPr>
            <p:extLst>
              <p:ext uri="{D42A27DB-BD31-4B8C-83A1-F6EECF244321}">
                <p14:modId xmlns:p14="http://schemas.microsoft.com/office/powerpoint/2010/main" val="1503219521"/>
              </p:ext>
            </p:extLst>
          </p:nvPr>
        </p:nvGraphicFramePr>
        <p:xfrm>
          <a:off x="283650" y="1535163"/>
          <a:ext cx="7949525" cy="2306341"/>
        </p:xfrm>
        <a:graphic>
          <a:graphicData uri="http://schemas.openxmlformats.org/drawingml/2006/table">
            <a:tbl>
              <a:tblPr>
                <a:noFill/>
                <a:tableStyleId>{D087A089-76EA-4F02-8738-C9D794CFCF50}</a:tableStyleId>
              </a:tblPr>
              <a:tblGrid>
                <a:gridCol w="1307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1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9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47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682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6690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414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Campaign_ID</a:t>
                      </a:r>
                      <a:endParaRPr sz="1100" b="1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Company</a:t>
                      </a:r>
                      <a:endParaRPr sz="1100" b="1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Campaign_Type</a:t>
                      </a:r>
                      <a:endParaRPr sz="1100" b="1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Channel_Used</a:t>
                      </a:r>
                      <a:endParaRPr sz="1100" b="1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ROI</a:t>
                      </a:r>
                      <a:endParaRPr sz="1100" b="1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b="1" dirty="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Revenue</a:t>
                      </a:r>
                      <a:endParaRPr sz="1100" b="1" dirty="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9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182657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Alpha Innovations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Search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Facebook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8.0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dirty="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173,250.0</a:t>
                      </a:r>
                      <a:endParaRPr sz="1100" dirty="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9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83446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Alpha Innovations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Search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Email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8.0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170,604.0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47113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DataTech Solutions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Influencer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Google Ads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8.0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161,721.0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7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98647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TechCorp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Search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YouTube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8.0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143,586.0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94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73037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NexGen Systems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Email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YouTube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8.0</a:t>
                      </a:r>
                      <a:endParaRPr sz="110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 dirty="0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138,186.0</a:t>
                      </a:r>
                      <a:endParaRPr sz="1100" dirty="0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23" name="Google Shape;223;p22"/>
          <p:cNvSpPr txBox="1"/>
          <p:nvPr/>
        </p:nvSpPr>
        <p:spPr>
          <a:xfrm>
            <a:off x="347350" y="4100150"/>
            <a:ext cx="76953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i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There are quite a number of high-performing campaign with the peak ROI of 8.0, but the `</a:t>
            </a:r>
            <a:r>
              <a:rPr lang="en-GB" sz="1300" i="1">
                <a:solidFill>
                  <a:schemeClr val="lt1"/>
                </a:solidFill>
                <a:highlight>
                  <a:srgbClr val="4A86E8"/>
                </a:highlight>
                <a:latin typeface="Raleway"/>
                <a:ea typeface="Raleway"/>
                <a:cs typeface="Raleway"/>
                <a:sym typeface="Raleway"/>
              </a:rPr>
              <a:t>Campaign ID-182657 (Alpha Innovations)` </a:t>
            </a:r>
            <a:r>
              <a:rPr lang="en-GB" sz="1300" i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outpace the others with a </a:t>
            </a:r>
            <a:r>
              <a:rPr lang="en-GB" sz="1300" i="1">
                <a:solidFill>
                  <a:schemeClr val="lt1"/>
                </a:solidFill>
                <a:highlight>
                  <a:srgbClr val="4A86E8"/>
                </a:highlight>
                <a:latin typeface="Raleway"/>
                <a:ea typeface="Raleway"/>
                <a:cs typeface="Raleway"/>
                <a:sym typeface="Raleway"/>
              </a:rPr>
              <a:t>`Revenue` of `173250`</a:t>
            </a:r>
            <a:endParaRPr sz="1300" i="1">
              <a:solidFill>
                <a:schemeClr val="lt1"/>
              </a:solidFill>
              <a:highlight>
                <a:srgbClr val="4A86E8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4" name="Google Shape;224;p22"/>
          <p:cNvSpPr txBox="1"/>
          <p:nvPr/>
        </p:nvSpPr>
        <p:spPr>
          <a:xfrm>
            <a:off x="283650" y="1161550"/>
            <a:ext cx="76953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 i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Top 5 High-Performing Campaigns</a:t>
            </a:r>
            <a:endParaRPr sz="1300" i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/>
          <p:nvPr/>
        </p:nvSpPr>
        <p:spPr>
          <a:xfrm>
            <a:off x="7569450" y="297850"/>
            <a:ext cx="1166400" cy="1120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1" name="Google Shape;231;p23"/>
          <p:cNvSpPr/>
          <p:nvPr/>
        </p:nvSpPr>
        <p:spPr>
          <a:xfrm>
            <a:off x="7000925" y="362650"/>
            <a:ext cx="1053900" cy="991200"/>
          </a:xfrm>
          <a:prstGeom prst="ellipse">
            <a:avLst/>
          </a:prstGeom>
          <a:solidFill>
            <a:srgbClr val="FF99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2" name="Google Shape;23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375" y="842950"/>
            <a:ext cx="5778899" cy="4027725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3"/>
          <p:cNvSpPr/>
          <p:nvPr/>
        </p:nvSpPr>
        <p:spPr>
          <a:xfrm>
            <a:off x="7090473" y="427450"/>
            <a:ext cx="874800" cy="861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4" name="Google Shape;234;p23"/>
          <p:cNvSpPr txBox="1"/>
          <p:nvPr/>
        </p:nvSpPr>
        <p:spPr>
          <a:xfrm>
            <a:off x="99375" y="273016"/>
            <a:ext cx="5575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200"/>
              </a:spcAft>
              <a:buNone/>
            </a:pPr>
            <a: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ROI by Marketing Channel &amp; Campaign Type</a:t>
            </a:r>
            <a:endParaRPr sz="1300" dirty="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5" name="Google Shape;235;p23"/>
          <p:cNvSpPr txBox="1"/>
          <p:nvPr/>
        </p:nvSpPr>
        <p:spPr>
          <a:xfrm>
            <a:off x="6132125" y="1720850"/>
            <a:ext cx="2791500" cy="3146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Insight:</a:t>
            </a:r>
            <a:b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 Search &amp; Facebook campaigns had the highest ROI (~5.033).</a:t>
            </a:r>
            <a:b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 Unfortunately, Email &amp; YouTube isn’t a good pair (~4.96).</a:t>
            </a:r>
            <a:b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500" dirty="0">
                <a:solidFill>
                  <a:schemeClr val="lt1"/>
                </a:solidFill>
                <a:highlight>
                  <a:srgbClr val="FF9900"/>
                </a:highlight>
                <a:latin typeface="Raleway"/>
                <a:ea typeface="Raleway"/>
                <a:cs typeface="Raleway"/>
                <a:sym typeface="Raleway"/>
              </a:rPr>
              <a:t>📌</a:t>
            </a:r>
            <a:r>
              <a:rPr lang="en-GB" sz="1500" i="1" dirty="0">
                <a:solidFill>
                  <a:schemeClr val="lt1"/>
                </a:solidFill>
                <a:highlight>
                  <a:srgbClr val="FF9900"/>
                </a:highlight>
                <a:latin typeface="Raleway"/>
                <a:ea typeface="Raleway"/>
                <a:cs typeface="Raleway"/>
                <a:sym typeface="Raleway"/>
              </a:rPr>
              <a:t>On Average, Influencers are overall the most generator of ROI.</a:t>
            </a:r>
            <a:endParaRPr i="1" dirty="0">
              <a:highlight>
                <a:srgbClr val="FF9900"/>
              </a:highlight>
            </a:endParaRPr>
          </a:p>
        </p:txBody>
      </p:sp>
      <p:sp>
        <p:nvSpPr>
          <p:cNvPr id="236" name="Google Shape;236;p23"/>
          <p:cNvSpPr/>
          <p:nvPr/>
        </p:nvSpPr>
        <p:spPr>
          <a:xfrm>
            <a:off x="6693225" y="554950"/>
            <a:ext cx="636300" cy="606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4"/>
          <p:cNvSpPr/>
          <p:nvPr/>
        </p:nvSpPr>
        <p:spPr>
          <a:xfrm>
            <a:off x="8287150" y="-486300"/>
            <a:ext cx="1166400" cy="1120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2" name="Google Shape;242;p24"/>
          <p:cNvSpPr/>
          <p:nvPr/>
        </p:nvSpPr>
        <p:spPr>
          <a:xfrm>
            <a:off x="7802925" y="3400"/>
            <a:ext cx="1053900" cy="991200"/>
          </a:xfrm>
          <a:prstGeom prst="ellipse">
            <a:avLst/>
          </a:prstGeom>
          <a:solidFill>
            <a:srgbClr val="93C47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3" name="Google Shape;243;p24"/>
          <p:cNvSpPr/>
          <p:nvPr/>
        </p:nvSpPr>
        <p:spPr>
          <a:xfrm>
            <a:off x="7337623" y="3400"/>
            <a:ext cx="874800" cy="861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4" name="Google Shape;244;p24"/>
          <p:cNvSpPr txBox="1"/>
          <p:nvPr/>
        </p:nvSpPr>
        <p:spPr>
          <a:xfrm>
            <a:off x="152375" y="468100"/>
            <a:ext cx="6300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Most Profitable Target Audience for each Company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5" name="Google Shape;245;p24"/>
          <p:cNvSpPr txBox="1"/>
          <p:nvPr/>
        </p:nvSpPr>
        <p:spPr>
          <a:xfrm>
            <a:off x="6607600" y="759812"/>
            <a:ext cx="2536500" cy="40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Insight:</a:t>
            </a:r>
            <a:b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</a:t>
            </a:r>
            <a:r>
              <a:rPr lang="en-GB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Women (25-34 &amp; 35-44) have the highest CTR (14.30% &amp; 14.20%)</a:t>
            </a:r>
            <a: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, suggesting they are more responsive to marketing campaigns than men.</a:t>
            </a:r>
            <a:b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</a:t>
            </a:r>
            <a:r>
              <a:rPr lang="en-GB" b="1" dirty="0">
                <a:solidFill>
                  <a:schemeClr val="lt1"/>
                </a:solidFill>
              </a:rPr>
              <a:t>I</a:t>
            </a:r>
            <a:r>
              <a:rPr lang="en-GB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nnovate Industries has the highest CTR (14.30%),</a:t>
            </a:r>
            <a: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meaning its campaigns resonate best with the target audience.</a:t>
            </a:r>
            <a:endParaRPr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✅CTR is slightly higher for younger men (14.19%) than older men (14.18%)</a:t>
            </a:r>
            <a:endParaRPr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6" name="Google Shape;246;p24"/>
          <p:cNvSpPr/>
          <p:nvPr/>
        </p:nvSpPr>
        <p:spPr>
          <a:xfrm>
            <a:off x="6905875" y="0"/>
            <a:ext cx="636300" cy="606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7" name="Google Shape;24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375" y="1006625"/>
            <a:ext cx="6455225" cy="3565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5"/>
          <p:cNvSpPr/>
          <p:nvPr/>
        </p:nvSpPr>
        <p:spPr>
          <a:xfrm>
            <a:off x="7569450" y="297850"/>
            <a:ext cx="1166400" cy="1120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3" name="Google Shape;253;p25"/>
          <p:cNvSpPr/>
          <p:nvPr/>
        </p:nvSpPr>
        <p:spPr>
          <a:xfrm>
            <a:off x="7000925" y="362650"/>
            <a:ext cx="1053900" cy="991200"/>
          </a:xfrm>
          <a:prstGeom prst="ellipse">
            <a:avLst/>
          </a:prstGeom>
          <a:solidFill>
            <a:srgbClr val="FF00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p25"/>
          <p:cNvSpPr/>
          <p:nvPr/>
        </p:nvSpPr>
        <p:spPr>
          <a:xfrm>
            <a:off x="7090473" y="427450"/>
            <a:ext cx="874800" cy="861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5"/>
          <p:cNvSpPr txBox="1"/>
          <p:nvPr/>
        </p:nvSpPr>
        <p:spPr>
          <a:xfrm>
            <a:off x="232975" y="427450"/>
            <a:ext cx="557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Explore demographic trends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5"/>
          <p:cNvSpPr txBox="1"/>
          <p:nvPr/>
        </p:nvSpPr>
        <p:spPr>
          <a:xfrm>
            <a:off x="6731090" y="1305438"/>
            <a:ext cx="2412910" cy="31469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Insight:</a:t>
            </a:r>
            <a:b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 The CTR hovers around 10%, suggesting effective ad engagement</a:t>
            </a:r>
            <a:b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</a:t>
            </a:r>
            <a:r>
              <a:rPr lang="en-GB" sz="1500" dirty="0">
                <a:solidFill>
                  <a:schemeClr val="lt1"/>
                </a:solidFill>
                <a:highlight>
                  <a:srgbClr val="FF00FF"/>
                </a:highlight>
                <a:latin typeface="Raleway"/>
                <a:ea typeface="Raleway"/>
                <a:cs typeface="Raleway"/>
                <a:sym typeface="Raleway"/>
              </a:rPr>
              <a:t>Miami and Los Angeles </a:t>
            </a: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have the highest ROI (~5.01), indicating better returns on investment for marketing campaigns in these cities.</a:t>
            </a:r>
            <a:endParaRPr sz="1500" b="1" i="1" dirty="0">
              <a:highlight>
                <a:srgbClr val="FF9900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7" name="Google Shape;257;p25"/>
          <p:cNvSpPr/>
          <p:nvPr/>
        </p:nvSpPr>
        <p:spPr>
          <a:xfrm>
            <a:off x="6693225" y="554950"/>
            <a:ext cx="636300" cy="606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8" name="Google Shape;2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050" y="889150"/>
            <a:ext cx="6455225" cy="3647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5"/>
          <p:cNvSpPr txBox="1"/>
          <p:nvPr/>
        </p:nvSpPr>
        <p:spPr>
          <a:xfrm>
            <a:off x="139050" y="4536925"/>
            <a:ext cx="65541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i="1">
                <a:solidFill>
                  <a:schemeClr val="lt1"/>
                </a:solidFill>
                <a:highlight>
                  <a:srgbClr val="FF00FF"/>
                </a:highlight>
                <a:latin typeface="Raleway"/>
                <a:ea typeface="Raleway"/>
                <a:cs typeface="Raleway"/>
                <a:sym typeface="Raleway"/>
              </a:rPr>
              <a:t>New York </a:t>
            </a:r>
            <a:r>
              <a:rPr lang="en-GB" sz="1500" i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has the highest conversion rate (0.080203), meaning more people complete the desired action after clicking the ad.</a:t>
            </a:r>
            <a:endParaRPr sz="1500" i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6"/>
          <p:cNvSpPr/>
          <p:nvPr/>
        </p:nvSpPr>
        <p:spPr>
          <a:xfrm>
            <a:off x="7569450" y="297850"/>
            <a:ext cx="1166400" cy="11208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6"/>
          <p:cNvSpPr/>
          <p:nvPr/>
        </p:nvSpPr>
        <p:spPr>
          <a:xfrm>
            <a:off x="7000925" y="362650"/>
            <a:ext cx="1053900" cy="9912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26"/>
          <p:cNvSpPr/>
          <p:nvPr/>
        </p:nvSpPr>
        <p:spPr>
          <a:xfrm>
            <a:off x="7090473" y="427450"/>
            <a:ext cx="874800" cy="861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6"/>
          <p:cNvSpPr txBox="1"/>
          <p:nvPr/>
        </p:nvSpPr>
        <p:spPr>
          <a:xfrm>
            <a:off x="232975" y="427450"/>
            <a:ext cx="5575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Market Trend - Return On Investment (ROI)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6"/>
          <p:cNvSpPr txBox="1"/>
          <p:nvPr/>
        </p:nvSpPr>
        <p:spPr>
          <a:xfrm>
            <a:off x="6693225" y="1193852"/>
            <a:ext cx="2450700" cy="40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Insight:</a:t>
            </a:r>
            <a:b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</a:b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✅A </a:t>
            </a:r>
            <a: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sharp spike in ROI</a:t>
            </a: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is observed in </a:t>
            </a:r>
            <a:r>
              <a:rPr lang="en-GB" sz="1500" b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September 2021</a:t>
            </a: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, reaching above 5.02.</a:t>
            </a:r>
            <a:endParaRPr sz="15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Possible reasons:</a:t>
            </a:r>
            <a:endParaRPr sz="15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Char char="●"/>
            </a:pP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High-performing campaigns or product launches.</a:t>
            </a:r>
            <a:endParaRPr sz="15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Char char="●"/>
            </a:pP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Optimized ad targeting or reduced costs.</a:t>
            </a:r>
            <a:endParaRPr sz="15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9" name="Google Shape;269;p26"/>
          <p:cNvSpPr/>
          <p:nvPr/>
        </p:nvSpPr>
        <p:spPr>
          <a:xfrm>
            <a:off x="6693225" y="554950"/>
            <a:ext cx="636300" cy="6066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0" name="Google Shape;270;p26"/>
          <p:cNvSpPr txBox="1"/>
          <p:nvPr/>
        </p:nvSpPr>
        <p:spPr>
          <a:xfrm>
            <a:off x="0" y="4253551"/>
            <a:ext cx="65541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Aft>
                <a:spcPts val="0"/>
              </a:spcAft>
              <a:buClr>
                <a:schemeClr val="lt1"/>
              </a:buClr>
              <a:buSzPts val="1500"/>
              <a:buFont typeface="Raleway"/>
              <a:buChar char="●"/>
            </a:pPr>
            <a:r>
              <a:rPr lang="en-GB" sz="1500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GB" sz="1500" i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</a:t>
            </a:r>
            <a:r>
              <a:rPr lang="en-GB" sz="1500" i="1" dirty="0">
                <a:solidFill>
                  <a:schemeClr val="lt1"/>
                </a:solidFill>
                <a:highlight>
                  <a:srgbClr val="FF0000"/>
                </a:highlight>
                <a:latin typeface="Raleway"/>
                <a:ea typeface="Raleway"/>
                <a:cs typeface="Raleway"/>
                <a:sym typeface="Raleway"/>
              </a:rPr>
              <a:t>highest ROI </a:t>
            </a:r>
            <a:r>
              <a:rPr lang="en-GB" sz="1500" i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is observed in </a:t>
            </a:r>
            <a:r>
              <a:rPr lang="en-GB" sz="1500" b="1" i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January and September 2021</a:t>
            </a:r>
            <a:r>
              <a:rPr lang="en-GB" sz="1500" i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, while the lowest occurs around </a:t>
            </a:r>
            <a:r>
              <a:rPr lang="en-GB" sz="1500" b="1" i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August 2021</a:t>
            </a:r>
            <a:r>
              <a:rPr lang="en-GB" sz="1500" i="1" dirty="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1500" i="1" dirty="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71" name="Google Shape;27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50" y="889938"/>
            <a:ext cx="6554100" cy="33636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821</Words>
  <Application>Microsoft Office PowerPoint</Application>
  <PresentationFormat>On-screen Show (16:9)</PresentationFormat>
  <Paragraphs>88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Raleway</vt:lpstr>
      <vt:lpstr>Lato</vt:lpstr>
      <vt:lpstr>Streamline</vt:lpstr>
      <vt:lpstr>Marketing Campaign Report</vt:lpstr>
      <vt:lpstr>Introduction</vt:lpstr>
      <vt:lpstr>Analysis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Marketing Campaign Report</dc:title>
  <cp:lastModifiedBy>alelumemishael@gmail.com</cp:lastModifiedBy>
  <cp:revision>4</cp:revision>
  <dcterms:modified xsi:type="dcterms:W3CDTF">2025-04-24T17:46:55Z</dcterms:modified>
</cp:coreProperties>
</file>